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12"/>
  </p:notesMasterIdLst>
  <p:handoutMasterIdLst>
    <p:handoutMasterId r:id="rId13"/>
  </p:handoutMasterIdLst>
  <p:sldIdLst>
    <p:sldId id="306" r:id="rId5"/>
    <p:sldId id="449" r:id="rId6"/>
    <p:sldId id="450" r:id="rId7"/>
    <p:sldId id="453" r:id="rId8"/>
    <p:sldId id="448" r:id="rId9"/>
    <p:sldId id="452" r:id="rId10"/>
    <p:sldId id="451" r:id="rId11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ut, Delia Ioana" initials="MDI" lastIdx="5" clrIdx="0">
    <p:extLst>
      <p:ext uri="{19B8F6BF-5375-455C-9EA6-DF929625EA0E}">
        <p15:presenceInfo xmlns:p15="http://schemas.microsoft.com/office/powerpoint/2012/main" userId="S-1-5-21-700977450-558305959-794563710-71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4"/>
    <a:srgbClr val="00349F"/>
    <a:srgbClr val="FFD618"/>
    <a:srgbClr val="76B861"/>
    <a:srgbClr val="FFD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TTER Janine (Ext)" userId="13914c5f-15d8-4ef1-91e7-d7c6f2ff05e9" providerId="ADAL" clId="{31ABC153-3930-4498-A727-C9C7C28F56E3}"/>
    <pc:docChg chg="custSel modSld modMainMaster">
      <pc:chgData name="NOTTER Janine (Ext)" userId="13914c5f-15d8-4ef1-91e7-d7c6f2ff05e9" providerId="ADAL" clId="{31ABC153-3930-4498-A727-C9C7C28F56E3}" dt="2025-06-25T09:34:16.576" v="10" actId="478"/>
      <pc:docMkLst>
        <pc:docMk/>
      </pc:docMkLst>
      <pc:sldChg chg="modSp mod">
        <pc:chgData name="NOTTER Janine (Ext)" userId="13914c5f-15d8-4ef1-91e7-d7c6f2ff05e9" providerId="ADAL" clId="{31ABC153-3930-4498-A727-C9C7C28F56E3}" dt="2025-06-25T09:31:15.687" v="9" actId="20577"/>
        <pc:sldMkLst>
          <pc:docMk/>
          <pc:sldMk cId="3090593385" sldId="306"/>
        </pc:sldMkLst>
        <pc:spChg chg="mod">
          <ac:chgData name="NOTTER Janine (Ext)" userId="13914c5f-15d8-4ef1-91e7-d7c6f2ff05e9" providerId="ADAL" clId="{31ABC153-3930-4498-A727-C9C7C28F56E3}" dt="2025-06-25T09:31:15.687" v="9" actId="20577"/>
          <ac:spMkLst>
            <pc:docMk/>
            <pc:sldMk cId="3090593385" sldId="306"/>
            <ac:spMk id="6" creationId="{00000000-0000-0000-0000-000000000000}"/>
          </ac:spMkLst>
        </pc:spChg>
      </pc:sldChg>
      <pc:sldChg chg="modSp mod">
        <pc:chgData name="NOTTER Janine (Ext)" userId="13914c5f-15d8-4ef1-91e7-d7c6f2ff05e9" providerId="ADAL" clId="{31ABC153-3930-4498-A727-C9C7C28F56E3}" dt="2025-06-25T09:30:08.332" v="8" actId="20577"/>
        <pc:sldMkLst>
          <pc:docMk/>
          <pc:sldMk cId="1926974703" sldId="448"/>
        </pc:sldMkLst>
        <pc:graphicFrameChg chg="modGraphic">
          <ac:chgData name="NOTTER Janine (Ext)" userId="13914c5f-15d8-4ef1-91e7-d7c6f2ff05e9" providerId="ADAL" clId="{31ABC153-3930-4498-A727-C9C7C28F56E3}" dt="2025-06-25T09:30:08.332" v="8" actId="20577"/>
          <ac:graphicFrameMkLst>
            <pc:docMk/>
            <pc:sldMk cId="1926974703" sldId="448"/>
            <ac:graphicFrameMk id="8" creationId="{21AC6F47-E74D-6AD8-86EB-414ADCF493E2}"/>
          </ac:graphicFrameMkLst>
        </pc:graphicFrameChg>
      </pc:sldChg>
      <pc:sldMasterChg chg="modSldLayout">
        <pc:chgData name="NOTTER Janine (Ext)" userId="13914c5f-15d8-4ef1-91e7-d7c6f2ff05e9" providerId="ADAL" clId="{31ABC153-3930-4498-A727-C9C7C28F56E3}" dt="2025-06-25T09:34:16.576" v="10" actId="478"/>
        <pc:sldMasterMkLst>
          <pc:docMk/>
          <pc:sldMasterMk cId="2366626389" sldId="2147483750"/>
        </pc:sldMasterMkLst>
        <pc:sldLayoutChg chg="delSp mod">
          <pc:chgData name="NOTTER Janine (Ext)" userId="13914c5f-15d8-4ef1-91e7-d7c6f2ff05e9" providerId="ADAL" clId="{31ABC153-3930-4498-A727-C9C7C28F56E3}" dt="2025-06-25T09:34:16.576" v="10" actId="478"/>
          <pc:sldLayoutMkLst>
            <pc:docMk/>
            <pc:sldMasterMk cId="2366626389" sldId="2147483750"/>
            <pc:sldLayoutMk cId="2859090263" sldId="2147483756"/>
          </pc:sldLayoutMkLst>
          <pc:spChg chg="del">
            <ac:chgData name="NOTTER Janine (Ext)" userId="13914c5f-15d8-4ef1-91e7-d7c6f2ff05e9" providerId="ADAL" clId="{31ABC153-3930-4498-A727-C9C7C28F56E3}" dt="2025-06-25T09:34:16.576" v="10" actId="478"/>
            <ac:spMkLst>
              <pc:docMk/>
              <pc:sldMasterMk cId="2366626389" sldId="2147483750"/>
              <pc:sldLayoutMk cId="2859090263" sldId="2147483756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FFA4C-27F1-4E3C-A3DC-5103E5DDC698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3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2EC49-2BB0-4B5C-929F-D23B97C3E9F7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EAC91-21CE-469C-90A2-1AD516241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6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EAC91-21CE-469C-90A2-1AD516241C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2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ficompas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hyperlink" Target="https://twitter.com/ficompass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hyperlink" Target="https://twitter.com/ficompass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hyperlink" Target="https://twitter.com/ficompass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option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blue, electric blue, graphics, aqua&#10;&#10;Description automatically generated">
            <a:extLst>
              <a:ext uri="{FF2B5EF4-FFF2-40B4-BE49-F238E27FC236}">
                <a16:creationId xmlns:a16="http://schemas.microsoft.com/office/drawing/2014/main" id="{A6DFA117-3E37-143E-0F06-19ECE5256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40000"/>
            <a:ext cx="5108784" cy="10800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 bwMode="gray">
          <a:xfrm>
            <a:off x="-55302" y="-48126"/>
            <a:ext cx="175618" cy="4283242"/>
          </a:xfrm>
          <a:custGeom>
            <a:avLst/>
            <a:gdLst>
              <a:gd name="connsiteX0" fmla="*/ 7176 w 175618"/>
              <a:gd name="connsiteY0" fmla="*/ 0 h 4283242"/>
              <a:gd name="connsiteX1" fmla="*/ 7176 w 175618"/>
              <a:gd name="connsiteY1" fmla="*/ 0 h 4283242"/>
              <a:gd name="connsiteX2" fmla="*/ 55302 w 175618"/>
              <a:gd name="connsiteY2" fmla="*/ 1732547 h 4283242"/>
              <a:gd name="connsiteX3" fmla="*/ 79365 w 175618"/>
              <a:gd name="connsiteY3" fmla="*/ 1900989 h 4283242"/>
              <a:gd name="connsiteX4" fmla="*/ 175618 w 175618"/>
              <a:gd name="connsiteY4" fmla="*/ 2165684 h 4283242"/>
              <a:gd name="connsiteX5" fmla="*/ 151555 w 175618"/>
              <a:gd name="connsiteY5" fmla="*/ 2430379 h 4283242"/>
              <a:gd name="connsiteX6" fmla="*/ 127491 w 175618"/>
              <a:gd name="connsiteY6" fmla="*/ 2526631 h 4283242"/>
              <a:gd name="connsiteX7" fmla="*/ 79365 w 175618"/>
              <a:gd name="connsiteY7" fmla="*/ 2815389 h 4283242"/>
              <a:gd name="connsiteX8" fmla="*/ 31239 w 175618"/>
              <a:gd name="connsiteY8" fmla="*/ 3441031 h 4283242"/>
              <a:gd name="connsiteX9" fmla="*/ 7176 w 175618"/>
              <a:gd name="connsiteY9" fmla="*/ 3753852 h 4283242"/>
              <a:gd name="connsiteX10" fmla="*/ 7176 w 175618"/>
              <a:gd name="connsiteY10" fmla="*/ 4283242 h 42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618" h="4283242">
                <a:moveTo>
                  <a:pt x="7176" y="0"/>
                </a:moveTo>
                <a:lnTo>
                  <a:pt x="7176" y="0"/>
                </a:lnTo>
                <a:cubicBezTo>
                  <a:pt x="42110" y="2305631"/>
                  <a:pt x="-56735" y="1004301"/>
                  <a:pt x="55302" y="1732547"/>
                </a:cubicBezTo>
                <a:cubicBezTo>
                  <a:pt x="63926" y="1788605"/>
                  <a:pt x="68242" y="1845373"/>
                  <a:pt x="79365" y="1900989"/>
                </a:cubicBezTo>
                <a:cubicBezTo>
                  <a:pt x="118751" y="2097920"/>
                  <a:pt x="97690" y="2048792"/>
                  <a:pt x="175618" y="2165684"/>
                </a:cubicBezTo>
                <a:cubicBezTo>
                  <a:pt x="167597" y="2253916"/>
                  <a:pt x="163264" y="2342561"/>
                  <a:pt x="151555" y="2430379"/>
                </a:cubicBezTo>
                <a:cubicBezTo>
                  <a:pt x="147184" y="2463160"/>
                  <a:pt x="132520" y="2493944"/>
                  <a:pt x="127491" y="2526631"/>
                </a:cubicBezTo>
                <a:cubicBezTo>
                  <a:pt x="81437" y="2825981"/>
                  <a:pt x="133098" y="2654189"/>
                  <a:pt x="79365" y="2815389"/>
                </a:cubicBezTo>
                <a:cubicBezTo>
                  <a:pt x="36428" y="3244761"/>
                  <a:pt x="70027" y="2878595"/>
                  <a:pt x="31239" y="3441031"/>
                </a:cubicBezTo>
                <a:cubicBezTo>
                  <a:pt x="24044" y="3545365"/>
                  <a:pt x="10163" y="3649313"/>
                  <a:pt x="7176" y="3753852"/>
                </a:cubicBezTo>
                <a:cubicBezTo>
                  <a:pt x="2136" y="3930243"/>
                  <a:pt x="7176" y="4106779"/>
                  <a:pt x="7176" y="4283242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D04F81-EC7C-308B-E600-FBBD4743D1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0000" y="3420000"/>
            <a:ext cx="5674821" cy="1139608"/>
          </a:xfrm>
        </p:spPr>
        <p:txBody>
          <a:bodyPr anchor="t">
            <a:no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Myriad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event name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7E9BA3-6272-0BD6-7045-D482570180D7}"/>
              </a:ext>
            </a:extLst>
          </p:cNvPr>
          <p:cNvSpPr txBox="1">
            <a:spLocks/>
          </p:cNvSpPr>
          <p:nvPr userDrawn="1"/>
        </p:nvSpPr>
        <p:spPr>
          <a:xfrm>
            <a:off x="5940000" y="4680000"/>
            <a:ext cx="5674821" cy="43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None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date and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839C64-BFD6-BB92-ACE9-11F7EDF83B37}"/>
              </a:ext>
            </a:extLst>
          </p:cNvPr>
          <p:cNvGrpSpPr/>
          <p:nvPr userDrawn="1"/>
        </p:nvGrpSpPr>
        <p:grpSpPr>
          <a:xfrm>
            <a:off x="7722396" y="5775853"/>
            <a:ext cx="3991422" cy="1062000"/>
            <a:chOff x="7722396" y="5775853"/>
            <a:chExt cx="3991422" cy="1062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FAFD8A-C061-B768-9BE4-C111B971EBD2}"/>
                </a:ext>
              </a:extLst>
            </p:cNvPr>
            <p:cNvGrpSpPr/>
            <p:nvPr userDrawn="1"/>
          </p:nvGrpSpPr>
          <p:grpSpPr>
            <a:xfrm>
              <a:off x="8957480" y="5775853"/>
              <a:ext cx="2756338" cy="1062000"/>
              <a:chOff x="8957480" y="5868453"/>
              <a:chExt cx="2756338" cy="1064346"/>
            </a:xfrm>
          </p:grpSpPr>
          <p:pic>
            <p:nvPicPr>
              <p:cNvPr id="17" name="Picture 1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9EC34BA-508E-C472-C664-A0BFC524F9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8957480" y="5868453"/>
                <a:ext cx="1521254" cy="1063666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10EFFAE0-EEAD-142E-37CB-90D050776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10192561" y="5869132"/>
                <a:ext cx="1521257" cy="1063667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F34B99-A389-6DAB-B71D-70C1D4832649}"/>
                </a:ext>
              </a:extLst>
            </p:cNvPr>
            <p:cNvGrpSpPr/>
            <p:nvPr userDrawn="1"/>
          </p:nvGrpSpPr>
          <p:grpSpPr>
            <a:xfrm>
              <a:off x="7722396" y="6055314"/>
              <a:ext cx="1103215" cy="276999"/>
              <a:chOff x="7722396" y="6055314"/>
              <a:chExt cx="1103215" cy="27699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D383DA-B076-D395-97E8-237F5EC0B6E4}"/>
                  </a:ext>
                </a:extLst>
              </p:cNvPr>
              <p:cNvSpPr txBox="1"/>
              <p:nvPr/>
            </p:nvSpPr>
            <p:spPr>
              <a:xfrm>
                <a:off x="7850962" y="6055314"/>
                <a:ext cx="9746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b-LU" sz="1200">
                    <a:latin typeface="Arial" panose="020B0604020202020204" pitchFamily="34" charset="0"/>
                    <a:ea typeface="Open Sans Light" panose="020B0606030504020204" pitchFamily="34" charset="0"/>
                    <a:cs typeface="Arial" panose="020B0604020202020204" pitchFamily="34" charset="0"/>
                  </a:rPr>
                  <a:t>#ficompass</a:t>
                </a:r>
              </a:p>
            </p:txBody>
          </p:sp>
          <p:pic>
            <p:nvPicPr>
              <p:cNvPr id="16" name="Picture 15">
                <a:hlinkClick r:id="rId6"/>
                <a:extLst>
                  <a:ext uri="{FF2B5EF4-FFF2-40B4-BE49-F238E27FC236}">
                    <a16:creationId xmlns:a16="http://schemas.microsoft.com/office/drawing/2014/main" id="{DC998A70-91AB-17AB-8022-9D3B89CFDD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7722396" y="6102043"/>
                <a:ext cx="177054" cy="1770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538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of text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705378"/>
            <a:ext cx="5029739" cy="53044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029200" cy="53044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14099" y="1785729"/>
            <a:ext cx="5119640" cy="25750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158643" y="1785729"/>
            <a:ext cx="5116752" cy="25750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10149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of tex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7CC300-BB6E-411F-957E-6FC63CDD4501}"/>
              </a:ext>
            </a:extLst>
          </p:cNvPr>
          <p:cNvSpPr/>
          <p:nvPr/>
        </p:nvSpPr>
        <p:spPr>
          <a:xfrm>
            <a:off x="481754" y="1705968"/>
            <a:ext cx="3162009" cy="54000"/>
          </a:xfrm>
          <a:prstGeom prst="rect">
            <a:avLst/>
          </a:prstGeom>
          <a:solidFill>
            <a:srgbClr val="FFD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67" noProof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7CC300-BB6E-411F-957E-6FC63CDD4501}"/>
              </a:ext>
            </a:extLst>
          </p:cNvPr>
          <p:cNvSpPr/>
          <p:nvPr/>
        </p:nvSpPr>
        <p:spPr>
          <a:xfrm>
            <a:off x="4325712" y="1705968"/>
            <a:ext cx="3160800" cy="540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CC300-BB6E-411F-957E-6FC63CDD4501}"/>
              </a:ext>
            </a:extLst>
          </p:cNvPr>
          <p:cNvSpPr/>
          <p:nvPr/>
        </p:nvSpPr>
        <p:spPr>
          <a:xfrm>
            <a:off x="8128000" y="1705968"/>
            <a:ext cx="3160800" cy="54000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67" noProof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84476" y="1786622"/>
            <a:ext cx="3259287" cy="312185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4238160" y="1786622"/>
            <a:ext cx="3248352" cy="312185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8040448" y="1786622"/>
            <a:ext cx="3248352" cy="312185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136214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of text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705378"/>
            <a:ext cx="5040000" cy="50953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038533" cy="50953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002" y="4103518"/>
            <a:ext cx="5040000" cy="51871"/>
          </a:xfrm>
          <a:prstGeom prst="rect">
            <a:avLst/>
          </a:prstGeom>
          <a:solidFill>
            <a:srgbClr val="FFD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46194" y="4103518"/>
            <a:ext cx="5040000" cy="51871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r>
              <a:rPr lang="en-US" sz="1100">
                <a:solidFill>
                  <a:schemeClr val="bg1"/>
                </a:solidFill>
              </a:rPr>
              <a:t>v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4202" y="1786623"/>
            <a:ext cx="5161144" cy="178845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6148913" y="1786623"/>
            <a:ext cx="5128199" cy="178845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401204" y="4184573"/>
            <a:ext cx="5154141" cy="178845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27" hasCustomPrompt="1"/>
          </p:nvPr>
        </p:nvSpPr>
        <p:spPr>
          <a:xfrm>
            <a:off x="6165645" y="4184573"/>
            <a:ext cx="5111468" cy="178845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150991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-inter-slide-with-sourc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3798245"/>
            <a:ext cx="12192000" cy="436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Contact: email.address@email.com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20" y="2200699"/>
            <a:ext cx="5709159" cy="12069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1" y="1"/>
            <a:ext cx="82446" cy="6858000"/>
          </a:xfrm>
          <a:prstGeom prst="rect">
            <a:avLst/>
          </a:prstGeom>
          <a:solidFill>
            <a:srgbClr val="00349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5117484"/>
            <a:ext cx="12192000" cy="2812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Slide xx: element concerned, source: e.g. Fotolia.com I Slide xx: element concerned, source: e.g. iStock.com etc.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39978" y="3342329"/>
            <a:ext cx="2912042" cy="56962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en-US" sz="2800" b="1">
                <a:solidFill>
                  <a:srgbClr val="004FA4"/>
                </a:solidFill>
              </a:rPr>
              <a:t>Thank you!</a:t>
            </a:r>
            <a:endParaRPr lang="en-GB" sz="2800" b="1">
              <a:solidFill>
                <a:srgbClr val="004FA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127FF0-13BF-F63C-55BF-E8186394119F}"/>
              </a:ext>
            </a:extLst>
          </p:cNvPr>
          <p:cNvGrpSpPr/>
          <p:nvPr userDrawn="1"/>
        </p:nvGrpSpPr>
        <p:grpSpPr>
          <a:xfrm>
            <a:off x="662400" y="5775853"/>
            <a:ext cx="11048073" cy="1062679"/>
            <a:chOff x="662400" y="5868453"/>
            <a:chExt cx="11048073" cy="1062679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3D5F741-C6DD-E988-4918-3F44EE154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2400" y="5868453"/>
              <a:ext cx="1518871" cy="106200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19264E72-DB3F-CC95-FA22-280BA961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91600" y="5869132"/>
              <a:ext cx="1518873" cy="1062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E8CAFA-FA37-751C-183C-5F18CA8900B3}"/>
              </a:ext>
            </a:extLst>
          </p:cNvPr>
          <p:cNvGrpSpPr/>
          <p:nvPr userDrawn="1"/>
        </p:nvGrpSpPr>
        <p:grpSpPr>
          <a:xfrm>
            <a:off x="5470357" y="6217466"/>
            <a:ext cx="1103215" cy="276999"/>
            <a:chOff x="7722396" y="6055314"/>
            <a:chExt cx="1103215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894DAC-B4C7-267A-A0C4-A3AA8E147A22}"/>
                </a:ext>
              </a:extLst>
            </p:cNvPr>
            <p:cNvSpPr txBox="1"/>
            <p:nvPr/>
          </p:nvSpPr>
          <p:spPr>
            <a:xfrm>
              <a:off x="7850962" y="6055314"/>
              <a:ext cx="974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sz="1200">
                  <a:latin typeface="Arial" panose="020B0604020202020204" pitchFamily="34" charset="0"/>
                  <a:ea typeface="Open Sans Light" panose="020B0606030504020204" pitchFamily="34" charset="0"/>
                  <a:cs typeface="Arial" panose="020B0604020202020204" pitchFamily="34" charset="0"/>
                </a:rPr>
                <a:t>#ficompass</a:t>
              </a:r>
            </a:p>
          </p:txBody>
        </p:sp>
        <p:pic>
          <p:nvPicPr>
            <p:cNvPr id="8" name="Picture 7">
              <a:hlinkClick r:id="rId5"/>
              <a:extLst>
                <a:ext uri="{FF2B5EF4-FFF2-40B4-BE49-F238E27FC236}">
                  <a16:creationId xmlns:a16="http://schemas.microsoft.com/office/drawing/2014/main" id="{CBA4F15E-665B-42C7-8514-E885A2095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22396" y="6102043"/>
              <a:ext cx="177054" cy="177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292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-Final-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graphics, aqua, blue&#10;&#10;Description automatically generated">
            <a:extLst>
              <a:ext uri="{FF2B5EF4-FFF2-40B4-BE49-F238E27FC236}">
                <a16:creationId xmlns:a16="http://schemas.microsoft.com/office/drawing/2014/main" id="{8C931106-BD08-401F-2FA6-D58C940D7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AF5411-28F5-89E2-AC58-8F5749681DF4}"/>
              </a:ext>
            </a:extLst>
          </p:cNvPr>
          <p:cNvGrpSpPr/>
          <p:nvPr userDrawn="1"/>
        </p:nvGrpSpPr>
        <p:grpSpPr>
          <a:xfrm>
            <a:off x="3241420" y="1800000"/>
            <a:ext cx="5709159" cy="1711257"/>
            <a:chOff x="3241420" y="2200699"/>
            <a:chExt cx="5709159" cy="171125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420" y="2200699"/>
              <a:ext cx="5709159" cy="1206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4639979" y="3342329"/>
              <a:ext cx="2912042" cy="569627"/>
            </a:xfrm>
            <a:prstGeom prst="rect">
              <a:avLst/>
            </a:prstGeom>
          </p:spPr>
          <p:txBody>
            <a:bodyPr vert="horz" wrap="square" lIns="0" tIns="0" rIns="0" bIns="0" rtlCol="0">
              <a:normAutofit/>
            </a:bodyPr>
            <a:lstStyle/>
            <a:p>
              <a:pPr algn="ctr"/>
              <a:r>
                <a:rPr lang="en-US" sz="2800" b="1">
                  <a:solidFill>
                    <a:srgbClr val="004FA4"/>
                  </a:solidFill>
                </a:rPr>
                <a:t>Thank you!</a:t>
              </a:r>
              <a:endParaRPr lang="en-GB" sz="2800" b="1">
                <a:solidFill>
                  <a:srgbClr val="004FA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09026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4139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between session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e, electric blue, graphics, aqua&#10;&#10;Description automatically generated">
            <a:extLst>
              <a:ext uri="{FF2B5EF4-FFF2-40B4-BE49-F238E27FC236}">
                <a16:creationId xmlns:a16="http://schemas.microsoft.com/office/drawing/2014/main" id="{627CAF4F-5B2D-2A3D-E901-DAF7C1F69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16A3E5BE-72A8-42CF-8DC9-1B98B18DA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0000" y="3420000"/>
            <a:ext cx="5674821" cy="113960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session/presentation title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0000" y="4680000"/>
            <a:ext cx="5674821" cy="43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First name and last name, job title, </a:t>
            </a:r>
            <a:r>
              <a:rPr lang="en-US" err="1"/>
              <a:t>organisation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280A1F-C3A4-7F63-EA31-6C437D0FA1C3}"/>
              </a:ext>
            </a:extLst>
          </p:cNvPr>
          <p:cNvGrpSpPr/>
          <p:nvPr userDrawn="1"/>
        </p:nvGrpSpPr>
        <p:grpSpPr>
          <a:xfrm>
            <a:off x="7722396" y="5775853"/>
            <a:ext cx="3991422" cy="1062000"/>
            <a:chOff x="7722396" y="5775853"/>
            <a:chExt cx="3991422" cy="1062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907384-5F58-2899-4703-93B682DBE0BF}"/>
                </a:ext>
              </a:extLst>
            </p:cNvPr>
            <p:cNvGrpSpPr/>
            <p:nvPr userDrawn="1"/>
          </p:nvGrpSpPr>
          <p:grpSpPr>
            <a:xfrm>
              <a:off x="8957480" y="5775853"/>
              <a:ext cx="2756338" cy="1062000"/>
              <a:chOff x="8957480" y="5868453"/>
              <a:chExt cx="2756338" cy="1064346"/>
            </a:xfrm>
          </p:grpSpPr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20E1F5B-B426-5A1F-3132-75F57BD219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8957480" y="5868453"/>
                <a:ext cx="1521254" cy="1063666"/>
              </a:xfrm>
              <a:prstGeom prst="rect">
                <a:avLst/>
              </a:prstGeom>
            </p:spPr>
          </p:pic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CA9A4000-162D-145D-E635-F09D81A0D6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0192561" y="5869132"/>
                <a:ext cx="1521257" cy="1063667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E046F4-17D2-2E94-9667-330DFA0A0460}"/>
                </a:ext>
              </a:extLst>
            </p:cNvPr>
            <p:cNvGrpSpPr/>
            <p:nvPr userDrawn="1"/>
          </p:nvGrpSpPr>
          <p:grpSpPr>
            <a:xfrm>
              <a:off x="7722396" y="6055314"/>
              <a:ext cx="1103215" cy="276999"/>
              <a:chOff x="7722396" y="6055314"/>
              <a:chExt cx="1103215" cy="27699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237299-D611-729A-E19C-6EB29F36B0EE}"/>
                  </a:ext>
                </a:extLst>
              </p:cNvPr>
              <p:cNvSpPr txBox="1"/>
              <p:nvPr/>
            </p:nvSpPr>
            <p:spPr>
              <a:xfrm>
                <a:off x="7850962" y="6055314"/>
                <a:ext cx="9746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b-LU" sz="1200">
                    <a:latin typeface="Arial" panose="020B0604020202020204" pitchFamily="34" charset="0"/>
                    <a:ea typeface="Open Sans Light" panose="020B0606030504020204" pitchFamily="34" charset="0"/>
                    <a:cs typeface="Arial" panose="020B0604020202020204" pitchFamily="34" charset="0"/>
                  </a:rPr>
                  <a:t>#ficompass</a:t>
                </a:r>
              </a:p>
            </p:txBody>
          </p:sp>
          <p:pic>
            <p:nvPicPr>
              <p:cNvPr id="11" name="Picture 10">
                <a:hlinkClick r:id="rId5"/>
                <a:extLst>
                  <a:ext uri="{FF2B5EF4-FFF2-40B4-BE49-F238E27FC236}">
                    <a16:creationId xmlns:a16="http://schemas.microsoft.com/office/drawing/2014/main" id="{8F7A8E3C-E977-94E2-C943-BAFAF4BE27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7722396" y="6102043"/>
                <a:ext cx="177054" cy="1770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158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75415" y="0"/>
            <a:ext cx="7748832" cy="6858000"/>
          </a:xfrm>
          <a:prstGeom prst="rect">
            <a:avLst/>
          </a:prstGeom>
          <a:solidFill>
            <a:srgbClr val="00349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A3E5BE-72A8-42CF-8DC9-1B98B18DA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420" y="2859196"/>
            <a:ext cx="5674821" cy="113960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Chapter divider, click to edit title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71A9289-2617-1BD2-3045-C009E8529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8886" y="5775853"/>
            <a:ext cx="1521254" cy="10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lue, electric blue, graphics, aqua&#10;&#10;Description automatically generated">
            <a:extLst>
              <a:ext uri="{FF2B5EF4-FFF2-40B4-BE49-F238E27FC236}">
                <a16:creationId xmlns:a16="http://schemas.microsoft.com/office/drawing/2014/main" id="{E4A079A8-E5D5-11E5-9B00-3B621D16C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2D799A-B4CE-090F-77EE-F93D6400C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566" y="1931928"/>
            <a:ext cx="9274629" cy="2012568"/>
          </a:xfrm>
          <a:noFill/>
        </p:spPr>
        <p:txBody>
          <a:bodyPr anchor="ctr">
            <a:noAutofit/>
          </a:bodyPr>
          <a:lstStyle>
            <a:lvl1pPr algn="ctr">
              <a:defRPr sz="2800" b="1" i="0">
                <a:solidFill>
                  <a:schemeClr val="tx1"/>
                </a:solidFill>
                <a:latin typeface="Myriad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Chapter divider, click to edit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A710C3-EF75-BA84-6D5E-DBFE400B8A02}"/>
              </a:ext>
            </a:extLst>
          </p:cNvPr>
          <p:cNvGrpSpPr/>
          <p:nvPr userDrawn="1"/>
        </p:nvGrpSpPr>
        <p:grpSpPr>
          <a:xfrm>
            <a:off x="7722396" y="5775853"/>
            <a:ext cx="3991422" cy="1062000"/>
            <a:chOff x="7722396" y="5775853"/>
            <a:chExt cx="3991422" cy="1062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6FBF6C-EBCE-0DB9-0A94-19FBF2EF4ABA}"/>
                </a:ext>
              </a:extLst>
            </p:cNvPr>
            <p:cNvGrpSpPr/>
            <p:nvPr userDrawn="1"/>
          </p:nvGrpSpPr>
          <p:grpSpPr>
            <a:xfrm>
              <a:off x="8957480" y="5775853"/>
              <a:ext cx="2756338" cy="1062000"/>
              <a:chOff x="8957480" y="5868453"/>
              <a:chExt cx="2756338" cy="1064346"/>
            </a:xfrm>
          </p:grpSpPr>
          <p:pic>
            <p:nvPicPr>
              <p:cNvPr id="16" name="Picture 1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E409EE0-25E3-BAE2-3F94-9A435D0EF7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8957480" y="5868453"/>
                <a:ext cx="1521254" cy="1063666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25C75951-B45E-6DA3-CA5B-EE4167FF54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0192561" y="5869132"/>
                <a:ext cx="1521257" cy="1063667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A0CC3B-08D0-4F6F-0099-225A24C39712}"/>
                </a:ext>
              </a:extLst>
            </p:cNvPr>
            <p:cNvGrpSpPr/>
            <p:nvPr userDrawn="1"/>
          </p:nvGrpSpPr>
          <p:grpSpPr>
            <a:xfrm>
              <a:off x="7722396" y="6055314"/>
              <a:ext cx="1103215" cy="276999"/>
              <a:chOff x="7722396" y="6055314"/>
              <a:chExt cx="1103215" cy="2769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CE18AD-AE6B-5964-040A-A1E1A7338105}"/>
                  </a:ext>
                </a:extLst>
              </p:cNvPr>
              <p:cNvSpPr txBox="1"/>
              <p:nvPr/>
            </p:nvSpPr>
            <p:spPr>
              <a:xfrm>
                <a:off x="7850962" y="6055314"/>
                <a:ext cx="9746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b-LU" sz="1200">
                    <a:latin typeface="Arial" panose="020B0604020202020204" pitchFamily="34" charset="0"/>
                    <a:ea typeface="Open Sans Light" panose="020B0606030504020204" pitchFamily="34" charset="0"/>
                    <a:cs typeface="Arial" panose="020B0604020202020204" pitchFamily="34" charset="0"/>
                  </a:rPr>
                  <a:t>#ficompass</a:t>
                </a:r>
              </a:p>
            </p:txBody>
          </p:sp>
          <p:pic>
            <p:nvPicPr>
              <p:cNvPr id="15" name="Picture 14">
                <a:hlinkClick r:id="rId5"/>
                <a:extLst>
                  <a:ext uri="{FF2B5EF4-FFF2-40B4-BE49-F238E27FC236}">
                    <a16:creationId xmlns:a16="http://schemas.microsoft.com/office/drawing/2014/main" id="{827856F7-80C5-C385-B70D-C64E1BD470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7722396" y="6102043"/>
                <a:ext cx="177054" cy="1770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6479710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1651" y="1665290"/>
            <a:ext cx="8685891" cy="4221704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152161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5837280" cy="41851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1652" y="1665290"/>
            <a:ext cx="4697878" cy="4221704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  <a:p>
            <a:pPr lvl="3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47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458625" cy="3921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155140" y="1665289"/>
            <a:ext cx="3457910" cy="3921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817419" y="1659145"/>
            <a:ext cx="3460182" cy="398256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1650" y="2136436"/>
            <a:ext cx="3448279" cy="362562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4155140" y="2136436"/>
            <a:ext cx="3448279" cy="362562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7823370" y="2136436"/>
            <a:ext cx="3448279" cy="362562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21514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1651" y="1665299"/>
            <a:ext cx="5011643" cy="362562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826687" y="1665299"/>
            <a:ext cx="5011643" cy="362562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Char char="•"/>
              <a:tabLst>
                <a:tab pos="5029200" algn="r"/>
              </a:tabLst>
              <a:defRPr sz="2000" baseline="0"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255253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941785" cy="1065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37931" y="1700211"/>
            <a:ext cx="2941785" cy="1065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971389" y="1700774"/>
            <a:ext cx="2941785" cy="1065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1" y="721270"/>
            <a:ext cx="8685892" cy="358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0050A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1649" y="3016832"/>
            <a:ext cx="2941785" cy="25750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3737930" y="3018969"/>
            <a:ext cx="2941785" cy="25750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971389" y="3018969"/>
            <a:ext cx="2941785" cy="25750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004FA4"/>
              </a:buClr>
              <a:buSzPct val="135000"/>
              <a:buFont typeface="Arial" panose="020B0604020202020204" pitchFamily="34" charset="0"/>
              <a:buNone/>
              <a:tabLst>
                <a:tab pos="5029200" algn="r"/>
              </a:tabLst>
              <a:defRPr sz="2000" b="1" baseline="0">
                <a:solidFill>
                  <a:srgbClr val="00349F"/>
                </a:solidFill>
                <a:latin typeface="+mn-lt"/>
                <a:cs typeface="Arial" panose="020B0604020202020204" pitchFamily="34" charset="0"/>
              </a:defRPr>
            </a:lvl1pPr>
            <a:lvl2pPr marL="468000" indent="-324000">
              <a:spcAft>
                <a:spcPts val="600"/>
              </a:spcAft>
              <a:buClr>
                <a:srgbClr val="004FA4"/>
              </a:buClr>
              <a:buFont typeface="Arial" panose="020B0604020202020204" pitchFamily="34" charset="0"/>
              <a:buChar char="•"/>
              <a:tabLst>
                <a:tab pos="5029200" algn="r"/>
              </a:tabLst>
              <a:defRPr sz="1800" b="0">
                <a:latin typeface="+mn-lt"/>
                <a:cs typeface="Arial" panose="020B0604020202020204" pitchFamily="34" charset="0"/>
              </a:defRPr>
            </a:lvl2pPr>
            <a:lvl3pPr marL="576000" indent="-324000"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>
                <a:latin typeface="+mn-lt"/>
                <a:cs typeface="Arial" panose="020B0604020202020204" pitchFamily="34" charset="0"/>
              </a:defRPr>
            </a:lvl3pPr>
            <a:lvl4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4pPr>
            <a:lvl5pPr marL="576000" indent="-324000">
              <a:spcBef>
                <a:spcPts val="0"/>
              </a:spcBef>
              <a:spcAft>
                <a:spcPts val="600"/>
              </a:spcAft>
              <a:buClr>
                <a:srgbClr val="004FA4"/>
              </a:buClr>
              <a:buFont typeface="Courier New" panose="02070309020205020404" pitchFamily="49" charset="0"/>
              <a:buChar char="o"/>
              <a:tabLst>
                <a:tab pos="5029200" algn="r"/>
              </a:tabLst>
              <a:defRPr sz="1600" baseline="0">
                <a:latin typeface="+mn-lt"/>
                <a:cs typeface="Arial" panose="020B0604020202020204" pitchFamily="34" charset="0"/>
              </a:defRPr>
            </a:lvl5pPr>
            <a:lvl6pPr marL="356400" indent="0">
              <a:buClr>
                <a:srgbClr val="76B861"/>
              </a:buClr>
              <a:buFont typeface="Wingdings" panose="05000000000000000000" pitchFamily="2" charset="2"/>
              <a:buNone/>
              <a:defRPr/>
            </a:lvl6pPr>
            <a:lvl9pPr marL="720000" indent="-324000">
              <a:spcAft>
                <a:spcPts val="600"/>
              </a:spcAft>
              <a:buClr>
                <a:srgbClr val="004FA4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en-US" noProof="0"/>
              <a:t>First level (20p)</a:t>
            </a:r>
          </a:p>
          <a:p>
            <a:pPr lvl="1"/>
            <a:r>
              <a:rPr lang="en-US" noProof="0"/>
              <a:t>Second level (18p)</a:t>
            </a:r>
          </a:p>
          <a:p>
            <a:pPr lvl="2"/>
            <a:r>
              <a:rPr lang="en-US" noProof="0"/>
              <a:t>Third level (16p)</a:t>
            </a:r>
          </a:p>
          <a:p>
            <a:pPr lvl="3"/>
            <a:r>
              <a:rPr lang="en-US" noProof="0"/>
              <a:t>Fourth level (16p)</a:t>
            </a:r>
          </a:p>
        </p:txBody>
      </p:sp>
    </p:spTree>
    <p:extLst>
      <p:ext uri="{BB962C8B-B14F-4D97-AF65-F5344CB8AC3E}">
        <p14:creationId xmlns:p14="http://schemas.microsoft.com/office/powerpoint/2010/main" val="286635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8685892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2013" y="638175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pPr marL="0" indent="0" algn="ct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BD2E7770-AE44-4C34-BB4C-B250037F31F2}"/>
              </a:ext>
            </a:extLst>
          </p:cNvPr>
          <p:cNvSpPr/>
          <p:nvPr/>
        </p:nvSpPr>
        <p:spPr bwMode="gray">
          <a:xfrm>
            <a:off x="11287631" y="1017588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7C67449F-AF8F-4AEA-A2B8-B6AC18720D9F}"/>
              </a:ext>
            </a:extLst>
          </p:cNvPr>
          <p:cNvSpPr/>
          <p:nvPr/>
        </p:nvSpPr>
        <p:spPr bwMode="gray">
          <a:xfrm>
            <a:off x="11287631" y="161824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hlinkClick r:id="" action="ppaction://noaction"/>
            <a:extLst>
              <a:ext uri="{FF2B5EF4-FFF2-40B4-BE49-F238E27FC236}">
                <a16:creationId xmlns:a16="http://schemas.microsoft.com/office/drawing/2014/main" id="{8F8248DC-0550-496B-8019-234B8555E594}"/>
              </a:ext>
            </a:extLst>
          </p:cNvPr>
          <p:cNvSpPr/>
          <p:nvPr/>
        </p:nvSpPr>
        <p:spPr bwMode="gray">
          <a:xfrm>
            <a:off x="11287631" y="219872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8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CE4F2AAE-7F85-4407-90F7-92DD7E2EEB47}"/>
              </a:ext>
            </a:extLst>
          </p:cNvPr>
          <p:cNvSpPr/>
          <p:nvPr/>
        </p:nvSpPr>
        <p:spPr bwMode="gray">
          <a:xfrm>
            <a:off x="11287631" y="281250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1" y="1"/>
            <a:ext cx="82446" cy="6858000"/>
          </a:xfrm>
          <a:prstGeom prst="rect">
            <a:avLst/>
          </a:prstGeom>
          <a:solidFill>
            <a:srgbClr val="00349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47" y="94026"/>
            <a:ext cx="917460" cy="9174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37B875-A854-0DC3-CD21-F661FD0BE662}"/>
              </a:ext>
            </a:extLst>
          </p:cNvPr>
          <p:cNvGrpSpPr/>
          <p:nvPr userDrawn="1"/>
        </p:nvGrpSpPr>
        <p:grpSpPr>
          <a:xfrm>
            <a:off x="662400" y="5775853"/>
            <a:ext cx="11048073" cy="1062679"/>
            <a:chOff x="662400" y="5868453"/>
            <a:chExt cx="11048073" cy="1062679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193A356-9D68-ED0D-78B0-51B83060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662400" y="5868453"/>
              <a:ext cx="1518871" cy="1062000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6D060B-4065-BF07-F8C4-72BF3BE73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10191600" y="5869132"/>
              <a:ext cx="1518873" cy="10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6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71" r:id="rId4"/>
    <p:sldLayoutId id="2147483757" r:id="rId5"/>
    <p:sldLayoutId id="2147483758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9" r:id="rId13"/>
    <p:sldLayoutId id="2147483756" r:id="rId14"/>
    <p:sldLayoutId id="2147483770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Myriad Pro" panose="020B0503030403020204" pitchFamily="34" charset="0"/>
          <a:ea typeface="+mj-ea"/>
          <a:cs typeface="Myanmar Text" panose="020B0502040204020203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3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300" b="1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2" orient="horz" pos="640">
          <p15:clr>
            <a:srgbClr val="F26B43"/>
          </p15:clr>
        </p15:guide>
        <p15:guide id="23" pos="4220">
          <p15:clr>
            <a:srgbClr val="A4A3A4"/>
          </p15:clr>
        </p15:guide>
        <p15:guide id="24" orient="horz" pos="2160">
          <p15:clr>
            <a:srgbClr val="A4A3A4"/>
          </p15:clr>
        </p15:guide>
        <p15:guide id="25" orient="horz" pos="3968">
          <p15:clr>
            <a:srgbClr val="A4A3A4"/>
          </p15:clr>
        </p15:guide>
        <p15:guide id="26" pos="296">
          <p15:clr>
            <a:srgbClr val="A4A3A4"/>
          </p15:clr>
        </p15:guide>
        <p15:guide id="27" pos="6068">
          <p15:clr>
            <a:srgbClr val="A4A3A4"/>
          </p15:clr>
        </p15:guide>
        <p15:guide id="28" orient="horz" pos="1071">
          <p15:clr>
            <a:srgbClr val="A4A3A4"/>
          </p15:clr>
        </p15:guide>
        <p15:guide id="29" orient="horz" pos="245">
          <p15:clr>
            <a:srgbClr val="A4A3A4"/>
          </p15:clr>
        </p15:guide>
        <p15:guide id="30" orient="horz" pos="4081">
          <p15:clr>
            <a:srgbClr val="A4A3A4"/>
          </p15:clr>
        </p15:guide>
        <p15:guide id="31" pos="4106">
          <p15:clr>
            <a:srgbClr val="A4A3A4"/>
          </p15:clr>
        </p15:guide>
        <p15:guide id="32" pos="1163">
          <p15:clr>
            <a:srgbClr val="A4A3A4"/>
          </p15:clr>
        </p15:guide>
        <p15:guide id="33" pos="1277">
          <p15:clr>
            <a:srgbClr val="A4A3A4"/>
          </p15:clr>
        </p15:guide>
        <p15:guide id="34" pos="2144">
          <p15:clr>
            <a:srgbClr val="A4A3A4"/>
          </p15:clr>
        </p15:guide>
        <p15:guide id="35" pos="2258">
          <p15:clr>
            <a:srgbClr val="A4A3A4"/>
          </p15:clr>
        </p15:guide>
        <p15:guide id="36" pos="5087">
          <p15:clr>
            <a:srgbClr val="A4A3A4"/>
          </p15:clr>
        </p15:guide>
        <p15:guide id="37" pos="3125">
          <p15:clr>
            <a:srgbClr val="A4A3A4"/>
          </p15:clr>
        </p15:guide>
        <p15:guide id="38" pos="3182">
          <p15:clr>
            <a:srgbClr val="A4A3A4"/>
          </p15:clr>
        </p15:guide>
        <p15:guide id="39" pos="3239">
          <p15:clr>
            <a:srgbClr val="A4A3A4"/>
          </p15:clr>
        </p15:guide>
        <p15:guide id="40" pos="5201">
          <p15:clr>
            <a:srgbClr val="A4A3A4"/>
          </p15:clr>
        </p15:guide>
        <p15:guide id="41" orient="horz" pos="1049">
          <p15:clr>
            <a:srgbClr val="A4A3A4"/>
          </p15:clr>
        </p15:guide>
        <p15:guide id="42" orient="horz" pos="641">
          <p15:clr>
            <a:srgbClr val="A4A3A4"/>
          </p15:clr>
        </p15:guide>
        <p15:guide id="43" orient="horz" pos="288">
          <p15:clr>
            <a:srgbClr val="A4A3A4"/>
          </p15:clr>
        </p15:guide>
        <p15:guide id="44" pos="7559">
          <p15:clr>
            <a:srgbClr val="A4A3A4"/>
          </p15:clr>
        </p15:guide>
        <p15:guide id="45" pos="6365">
          <p15:clr>
            <a:srgbClr val="A4A3A4"/>
          </p15:clr>
        </p15:guide>
        <p15:guide id="46" pos="647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39999" y="2759098"/>
            <a:ext cx="5674821" cy="1139608"/>
          </a:xfrm>
        </p:spPr>
        <p:txBody>
          <a:bodyPr/>
          <a:lstStyle/>
          <a:p>
            <a:r>
              <a:rPr lang="en-GB" dirty="0"/>
              <a:t>fi-compass Showcase 2025</a:t>
            </a:r>
            <a:br>
              <a:rPr lang="en-GB" dirty="0"/>
            </a:br>
            <a:r>
              <a:rPr lang="en-GB" sz="2000" b="0" dirty="0">
                <a:solidFill>
                  <a:schemeClr val="tx1"/>
                </a:solidFill>
                <a:ea typeface="+mn-ea"/>
              </a:rPr>
              <a:t>template for submission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39998" y="4202269"/>
            <a:ext cx="5674821" cy="1050844"/>
          </a:xfrm>
        </p:spPr>
        <p:txBody>
          <a:bodyPr>
            <a:normAutofit/>
          </a:bodyPr>
          <a:lstStyle/>
          <a:p>
            <a:r>
              <a:rPr lang="en-US" sz="1800"/>
              <a:t>Insert name of financial instrument, Member State and relevant theme*</a:t>
            </a:r>
            <a:endParaRPr lang="en-GB" sz="1800"/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089C06ED-BB2E-74CB-C528-D3774B670DA7}"/>
              </a:ext>
            </a:extLst>
          </p:cNvPr>
          <p:cNvSpPr txBox="1">
            <a:spLocks/>
          </p:cNvSpPr>
          <p:nvPr/>
        </p:nvSpPr>
        <p:spPr>
          <a:xfrm>
            <a:off x="5939997" y="5338572"/>
            <a:ext cx="5674821" cy="43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None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57F4E-0095-5CE6-60EF-D3EF8D84CCCC}"/>
              </a:ext>
            </a:extLst>
          </p:cNvPr>
          <p:cNvSpPr txBox="1"/>
          <p:nvPr/>
        </p:nvSpPr>
        <p:spPr>
          <a:xfrm>
            <a:off x="7375663" y="5502133"/>
            <a:ext cx="4961300" cy="358105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r>
              <a:rPr lang="en-US" sz="1000"/>
              <a:t>*choose from: (1) growing impact (2) positive collaboration (3) innovation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09059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4C1D-7523-045B-FF08-5B9FC11D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Demonstrating [insert theme]*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5B301-1468-E8CB-8A18-203FB6706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" y="721270"/>
            <a:ext cx="8986381" cy="358594"/>
          </a:xfrm>
        </p:spPr>
        <p:txBody>
          <a:bodyPr/>
          <a:lstStyle/>
          <a:p>
            <a:r>
              <a:rPr lang="en-US"/>
              <a:t>Submissions may include up to two slides showing how they meet the theme criteria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C6BB0-32E1-777D-CAF3-EDC521B0A4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BDE8C-5641-E8EE-C1CB-5492C9E292A2}"/>
              </a:ext>
            </a:extLst>
          </p:cNvPr>
          <p:cNvSpPr txBox="1"/>
          <p:nvPr/>
        </p:nvSpPr>
        <p:spPr>
          <a:xfrm>
            <a:off x="6395949" y="6182394"/>
            <a:ext cx="4961300" cy="358105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r>
              <a:rPr lang="en-US" sz="1000"/>
              <a:t>*choose from: (1) growing impact (2) constructive collaboration (3) innovation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68186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40E1-33EA-BA7B-7D5A-FC1F1A4F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example(s)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0F4C3-C75E-F9F3-1AAF-F11AE22EE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cs typeface="Arial"/>
              </a:rPr>
              <a:t>Submissions can include up to 2 slides (including at least</a:t>
            </a:r>
            <a:r>
              <a:rPr lang="en-US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3 pictures and links) giving examples of one or more project(s) that show how they meet the category criteria</a:t>
            </a:r>
            <a:endParaRPr lang="en-GB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25D7E-0E89-98C2-FD27-818F6C93BD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B1EC-D076-192C-FDD1-FE287F66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1F25-09CF-CEBC-A3A0-22C2969A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example(s)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98A30-034F-887B-2FFA-68457BA4F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cs typeface="Arial"/>
              </a:rPr>
              <a:t>Additional photos</a:t>
            </a:r>
            <a:endParaRPr lang="en-GB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F91E6-2901-EA90-F43C-0AB0D6A867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2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EAB5-75BE-242C-34C6-6DD6969A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instrument information</a:t>
            </a:r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DD2E5-98D5-0B50-5517-B97C6FBED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59422"/>
              </p:ext>
            </p:extLst>
          </p:nvPr>
        </p:nvGraphicFramePr>
        <p:xfrm>
          <a:off x="501652" y="1172340"/>
          <a:ext cx="11213533" cy="112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309">
                  <a:extLst>
                    <a:ext uri="{9D8B030D-6E8A-4147-A177-3AD203B41FA5}">
                      <a16:colId xmlns:a16="http://schemas.microsoft.com/office/drawing/2014/main" val="1886592454"/>
                    </a:ext>
                  </a:extLst>
                </a:gridCol>
                <a:gridCol w="4047547">
                  <a:extLst>
                    <a:ext uri="{9D8B030D-6E8A-4147-A177-3AD203B41FA5}">
                      <a16:colId xmlns:a16="http://schemas.microsoft.com/office/drawing/2014/main" val="1591164047"/>
                    </a:ext>
                  </a:extLst>
                </a:gridCol>
                <a:gridCol w="3745677">
                  <a:extLst>
                    <a:ext uri="{9D8B030D-6E8A-4147-A177-3AD203B41FA5}">
                      <a16:colId xmlns:a16="http://schemas.microsoft.com/office/drawing/2014/main" val="4228904101"/>
                    </a:ext>
                  </a:extLst>
                </a:gridCol>
              </a:tblGrid>
              <a:tr h="2554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Name of financial instrument</a:t>
                      </a:r>
                      <a:endParaRPr lang="en-GB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FA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Insert name of financial instrument(s)</a:t>
                      </a:r>
                      <a:endParaRPr lang="en-GB" sz="1400" i="1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200585"/>
                  </a:ext>
                </a:extLst>
              </a:tr>
              <a:tr h="2554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EU Fund(s)</a:t>
                      </a:r>
                      <a:endParaRPr lang="en-GB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F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contribution/ Total size</a:t>
                      </a:r>
                      <a:endParaRPr lang="en-GB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F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Product(s)</a:t>
                      </a:r>
                      <a:endParaRPr lang="en-GB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F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17342"/>
                  </a:ext>
                </a:extLst>
              </a:tr>
              <a:tr h="426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Insert name of EU Fund(s)</a:t>
                      </a:r>
                      <a:endParaRPr kumimoji="0" lang="en-GB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EUR [       ]/EUR [     ]</a:t>
                      </a:r>
                      <a:endParaRPr kumimoji="0" lang="en-GB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Insert name of products including grant combinations (if any)</a:t>
                      </a:r>
                      <a:endParaRPr kumimoji="0" lang="en-GB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587151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4DB50-6AA8-F165-6DAF-13302FA24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1" y="721270"/>
            <a:ext cx="8685892" cy="358594"/>
          </a:xfrm>
        </p:spPr>
        <p:txBody>
          <a:bodyPr/>
          <a:lstStyle/>
          <a:p>
            <a:r>
              <a:rPr lang="en-US"/>
              <a:t>Category: </a:t>
            </a:r>
            <a:r>
              <a:rPr lang="en-US" sz="1400" i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insert category of submission*</a:t>
            </a:r>
            <a:endParaRPr lang="en-GB" sz="1400" i="1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AC6F47-E74D-6AD8-86EB-414ADCF4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48226"/>
              </p:ext>
            </p:extLst>
          </p:nvPr>
        </p:nvGraphicFramePr>
        <p:xfrm>
          <a:off x="501651" y="2515247"/>
          <a:ext cx="112135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53">
                  <a:extLst>
                    <a:ext uri="{9D8B030D-6E8A-4147-A177-3AD203B41FA5}">
                      <a16:colId xmlns:a16="http://schemas.microsoft.com/office/drawing/2014/main" val="295951315"/>
                    </a:ext>
                  </a:extLst>
                </a:gridCol>
                <a:gridCol w="9614779">
                  <a:extLst>
                    <a:ext uri="{9D8B030D-6E8A-4147-A177-3AD203B41FA5}">
                      <a16:colId xmlns:a16="http://schemas.microsoft.com/office/drawing/2014/main" val="41504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/>
                        <a:t>Description</a:t>
                      </a:r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strike="noStrike" dirty="0"/>
                        <a:t>Short </a:t>
                      </a:r>
                      <a:r>
                        <a:rPr lang="en-US" sz="1400" b="0" i="1" dirty="0"/>
                        <a:t>summary of operation</a:t>
                      </a:r>
                      <a:endParaRPr lang="en-GB" sz="14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642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Lorem ipsum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dolor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sit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Quisque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ex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sapien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vitae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pellentesque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placerat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In id cursus mi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tellus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duis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convallis. Tempus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leo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aenean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sed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urna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Pulvinar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vivamus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fringilla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lacus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nec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metus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bibendum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egestas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Iaculis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malesuada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lacinia integer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nunc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posuere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Ut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hendrerit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semper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vel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class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aptent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taciti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sociosqu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Ad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litora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torquent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conubia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nostra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inceptos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himenaeos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Lorem ipsum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dolor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sit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Quisque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ex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sapien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vitae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pellentesque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placerat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In id cursus mi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tellus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duis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convallis. Tempus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leo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aenean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sed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urna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Pulvinar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vivamus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fringilla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lacus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nec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metus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bibendum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egestas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Iaculis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malesuada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lacinia integer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nunc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posuere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Ut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hendrerit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semper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vel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class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aptent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taciti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sociosqu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Ad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litora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torquent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conubia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nostra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inceptos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himenaeos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. Tempus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leo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aenean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sed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urna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Pulvinar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vivamus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fringilla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lacus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nec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metus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bibendum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egestas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Iaculis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malesuada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lacinia integer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nunc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posuere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Ut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hendrerit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semper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vel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class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aptent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taciti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sociosqu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Ad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litora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torquent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conubia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nostra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inceptos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himenaeos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Ad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litora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torquent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conubia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nostra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inceptos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himenaeos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Lorem ipsum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dolor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sit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conubia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nostra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ince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GB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dirty="0"/>
                        <a:t>(200 words maximum)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795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9F4F7B-1C4E-3CEC-1EB7-0BD36A3C9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98407"/>
              </p:ext>
            </p:extLst>
          </p:nvPr>
        </p:nvGraphicFramePr>
        <p:xfrm>
          <a:off x="489233" y="5289631"/>
          <a:ext cx="1121353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309">
                  <a:extLst>
                    <a:ext uri="{9D8B030D-6E8A-4147-A177-3AD203B41FA5}">
                      <a16:colId xmlns:a16="http://schemas.microsoft.com/office/drawing/2014/main" val="513306654"/>
                    </a:ext>
                  </a:extLst>
                </a:gridCol>
                <a:gridCol w="7793224">
                  <a:extLst>
                    <a:ext uri="{9D8B030D-6E8A-4147-A177-3AD203B41FA5}">
                      <a16:colId xmlns:a16="http://schemas.microsoft.com/office/drawing/2014/main" val="28306388"/>
                    </a:ext>
                  </a:extLst>
                </a:gridCol>
              </a:tblGrid>
              <a:tr h="2554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Country/Managing authority</a:t>
                      </a:r>
                      <a:endParaRPr lang="en-GB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F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Name or logos of MA and the region/country</a:t>
                      </a:r>
                      <a:endParaRPr lang="en-GB" sz="1400" i="1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228699"/>
                  </a:ext>
                </a:extLst>
              </a:tr>
              <a:tr h="2554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Implementing bodies</a:t>
                      </a:r>
                      <a:endParaRPr lang="en-GB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F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Name or logos of the bodies implementing the FI</a:t>
                      </a:r>
                      <a:endParaRPr lang="en-GB" sz="1400" i="1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374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0D965B-3E53-741B-53DE-56E4A7BA97E1}"/>
              </a:ext>
            </a:extLst>
          </p:cNvPr>
          <p:cNvSpPr txBox="1"/>
          <p:nvPr/>
        </p:nvSpPr>
        <p:spPr>
          <a:xfrm>
            <a:off x="6395949" y="6182394"/>
            <a:ext cx="4961300" cy="358105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r>
              <a:rPr lang="en-US" sz="1000"/>
              <a:t>*choose from: (1) growing impact (2) constructive collaboration (3) innovation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92697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B6BC-A6B4-2C05-E906-EDA1B319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criteria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ECB58-24A2-D4DF-5040-29B3B9935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 the event of more than five submissions the submissions will be shortlisted by a fi-compass panel based on the following criteria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27239-F5BB-7689-0D8F-4C41BB812E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How well the submission demonstrates it meets the relevant category criteria which are as follows: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Compliance with the format requirements of submission</a:t>
            </a:r>
          </a:p>
          <a:p>
            <a:r>
              <a:rPr lang="en-US"/>
              <a:t>Consideration will also be given to the need to achieve a representative shortlist having regard to the different regions, sectors and EU Funds within the fi-compass network</a:t>
            </a:r>
          </a:p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E463F0-3065-B8BF-9E8E-FF90AD369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96447"/>
              </p:ext>
            </p:extLst>
          </p:nvPr>
        </p:nvGraphicFramePr>
        <p:xfrm>
          <a:off x="855049" y="2466985"/>
          <a:ext cx="8127999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063630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121941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6009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/>
                        <a:t>Growing impact</a:t>
                      </a:r>
                      <a:endParaRPr lang="en-GB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Positive collaboration</a:t>
                      </a:r>
                      <a:endParaRPr lang="en-GB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Innovation</a:t>
                      </a:r>
                      <a:endParaRPr lang="en-GB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1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Clear objectives of operation</a:t>
                      </a:r>
                    </a:p>
                    <a:p>
                      <a:r>
                        <a:rPr lang="en-US" sz="1400"/>
                        <a:t>Impacts achieved</a:t>
                      </a:r>
                    </a:p>
                    <a:p>
                      <a:r>
                        <a:rPr lang="en-US" sz="1400"/>
                        <a:t>Growth over time </a:t>
                      </a:r>
                    </a:p>
                    <a:p>
                      <a:r>
                        <a:rPr lang="en-US" sz="1400"/>
                        <a:t>Lessons learned</a:t>
                      </a:r>
                    </a:p>
                    <a:p>
                      <a:r>
                        <a:rPr lang="en-US" sz="1400"/>
                        <a:t>Critical success factors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Active public/private partners</a:t>
                      </a:r>
                    </a:p>
                    <a:p>
                      <a:r>
                        <a:rPr lang="en-US" sz="1400"/>
                        <a:t>Collaboration areas described</a:t>
                      </a:r>
                    </a:p>
                    <a:p>
                      <a:r>
                        <a:rPr lang="en-US" sz="1400"/>
                        <a:t>Resulting added value</a:t>
                      </a:r>
                    </a:p>
                    <a:p>
                      <a:r>
                        <a:rPr lang="en-US" sz="1400"/>
                        <a:t>Contribution to FI impact</a:t>
                      </a:r>
                    </a:p>
                    <a:p>
                      <a:r>
                        <a:rPr lang="en-US" sz="1400"/>
                        <a:t>Lessons learned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Clear description of innovation</a:t>
                      </a:r>
                    </a:p>
                    <a:p>
                      <a:r>
                        <a:rPr lang="en-US" sz="1400"/>
                        <a:t>Why it is innovative</a:t>
                      </a:r>
                    </a:p>
                    <a:p>
                      <a:r>
                        <a:rPr lang="en-US" sz="1400"/>
                        <a:t>Objectives of </a:t>
                      </a:r>
                      <a:r>
                        <a:rPr lang="en-US" sz="1400" err="1"/>
                        <a:t>innov</a:t>
                      </a:r>
                      <a:r>
                        <a:rPr lang="en-US" sz="1400"/>
                        <a:t>. approach</a:t>
                      </a:r>
                    </a:p>
                    <a:p>
                      <a:r>
                        <a:rPr lang="en-US" sz="1400"/>
                        <a:t>Impacts achieved</a:t>
                      </a:r>
                    </a:p>
                    <a:p>
                      <a:r>
                        <a:rPr lang="en-US" sz="1400"/>
                        <a:t>Critical success factors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3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15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fi-compass-events-general">
  <a:themeElements>
    <a:clrScheme name="Fi-compass">
      <a:dk1>
        <a:sysClr val="windowText" lastClr="000000"/>
      </a:dk1>
      <a:lt1>
        <a:sysClr val="window" lastClr="FFFFFF"/>
      </a:lt1>
      <a:dk2>
        <a:srgbClr val="00529F"/>
      </a:dk2>
      <a:lt2>
        <a:srgbClr val="E7E6E6"/>
      </a:lt2>
      <a:accent1>
        <a:srgbClr val="00529F"/>
      </a:accent1>
      <a:accent2>
        <a:srgbClr val="EE8032"/>
      </a:accent2>
      <a:accent3>
        <a:srgbClr val="9C9D9F"/>
      </a:accent3>
      <a:accent4>
        <a:srgbClr val="FFD617"/>
      </a:accent4>
      <a:accent5>
        <a:srgbClr val="3F85C1"/>
      </a:accent5>
      <a:accent6>
        <a:srgbClr val="76B861"/>
      </a:accent6>
      <a:hlink>
        <a:srgbClr val="003399"/>
      </a:hlink>
      <a:folHlink>
        <a:srgbClr val="CF3558"/>
      </a:folHlink>
    </a:clrScheme>
    <a:fontScheme name="Fi-compas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rmAutofit/>
      </a:bodyPr>
      <a:lstStyle>
        <a:defPPr>
          <a:defRPr sz="20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heme1" id="{E4247C4F-FA25-4934-94C2-1FF42A69B1D0}" vid="{1114511C-15A0-437C-8FA0-4AADAE6413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8" ma:contentTypeDescription="Create a new document." ma:contentTypeScope="" ma:versionID="bde21817fc2b2d1156fb466377450e1b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38942208536ee5937801a2a4cb226f89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f41440-8ebf-4e8b-aa4c-e8709cd37cf1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08936-74F5-4F0F-901B-2B58CE5B3491}">
  <ds:schemaRefs>
    <ds:schemaRef ds:uri="827efdc9-378e-418a-934d-4e27c154476b"/>
    <ds:schemaRef ds:uri="d47e9b79-a238-4c23-8f8d-deb36af73b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6E3E19-BD74-4842-B598-F8B1D09B5FCE}">
  <ds:schemaRefs>
    <ds:schemaRef ds:uri="827efdc9-378e-418a-934d-4e27c154476b"/>
    <ds:schemaRef ds:uri="d47e9b79-a238-4c23-8f8d-deb36af73b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62AC01-229D-4114-BAA1-EAF61989BF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574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Myriad Pro</vt:lpstr>
      <vt:lpstr>Myriad Pro Light</vt:lpstr>
      <vt:lpstr>Verdana</vt:lpstr>
      <vt:lpstr>Wingdings</vt:lpstr>
      <vt:lpstr>Wingdings 2</vt:lpstr>
      <vt:lpstr>2_fi-compass-events-general</vt:lpstr>
      <vt:lpstr>think-cell Slide</vt:lpstr>
      <vt:lpstr>fi-compass Showcase 2025 template for submission</vt:lpstr>
      <vt:lpstr>Demonstrating [insert theme]*</vt:lpstr>
      <vt:lpstr>Project example(s)</vt:lpstr>
      <vt:lpstr>Project example(s)</vt:lpstr>
      <vt:lpstr>Financial instrument information</vt:lpstr>
      <vt:lpstr>PowerPoint Presentation</vt:lpstr>
      <vt:lpstr>Evaluation criteria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xxx xxxxx</dc:title>
  <dc:creator>Malaut, Delia Ioana</dc:creator>
  <cp:lastModifiedBy>NOTTER Janine (Ext)</cp:lastModifiedBy>
  <cp:revision>3</cp:revision>
  <dcterms:created xsi:type="dcterms:W3CDTF">2020-09-30T12:26:41Z</dcterms:created>
  <dcterms:modified xsi:type="dcterms:W3CDTF">2025-06-25T09:34:25Z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5154d6-21c1-415b-b061-7427a4708b37_Enabled">
    <vt:lpwstr>true</vt:lpwstr>
  </property>
  <property fmtid="{D5CDD505-2E9C-101B-9397-08002B2CF9AE}" pid="3" name="MSIP_Label_9b5154d6-21c1-415b-b061-7427a4708b37_SetDate">
    <vt:lpwstr>2025-03-19T10:24:16Z</vt:lpwstr>
  </property>
  <property fmtid="{D5CDD505-2E9C-101B-9397-08002B2CF9AE}" pid="4" name="MSIP_Label_9b5154d6-21c1-415b-b061-7427a4708b37_Method">
    <vt:lpwstr>Standard</vt:lpwstr>
  </property>
  <property fmtid="{D5CDD505-2E9C-101B-9397-08002B2CF9AE}" pid="5" name="MSIP_Label_9b5154d6-21c1-415b-b061-7427a4708b37_Name">
    <vt:lpwstr>Default Corporate Use</vt:lpwstr>
  </property>
  <property fmtid="{D5CDD505-2E9C-101B-9397-08002B2CF9AE}" pid="6" name="MSIP_Label_9b5154d6-21c1-415b-b061-7427a4708b37_SiteId">
    <vt:lpwstr>0b96d5d2-d153-4370-a2c7-8a926f24c8a1</vt:lpwstr>
  </property>
  <property fmtid="{D5CDD505-2E9C-101B-9397-08002B2CF9AE}" pid="7" name="MSIP_Label_9b5154d6-21c1-415b-b061-7427a4708b37_ActionId">
    <vt:lpwstr>43b23502-318c-42d5-b08c-25267e316631</vt:lpwstr>
  </property>
  <property fmtid="{D5CDD505-2E9C-101B-9397-08002B2CF9AE}" pid="8" name="MSIP_Label_9b5154d6-21c1-415b-b061-7427a4708b37_ContentBits">
    <vt:lpwstr>0</vt:lpwstr>
  </property>
  <property fmtid="{D5CDD505-2E9C-101B-9397-08002B2CF9AE}" pid="9" name="ContentTypeId">
    <vt:lpwstr>0x0101008CF1E423E1053143A72AC4DF303AC6F5</vt:lpwstr>
  </property>
  <property fmtid="{D5CDD505-2E9C-101B-9397-08002B2CF9AE}" pid="10" name="MSIP_Label_6bd9ddd1-4d20-43f6-abfa-fc3c07406f94_Enabled">
    <vt:lpwstr>true</vt:lpwstr>
  </property>
  <property fmtid="{D5CDD505-2E9C-101B-9397-08002B2CF9AE}" pid="11" name="MSIP_Label_6bd9ddd1-4d20-43f6-abfa-fc3c07406f94_SetDate">
    <vt:lpwstr>2025-06-12T09:31:51Z</vt:lpwstr>
  </property>
  <property fmtid="{D5CDD505-2E9C-101B-9397-08002B2CF9AE}" pid="12" name="MSIP_Label_6bd9ddd1-4d20-43f6-abfa-fc3c07406f94_Method">
    <vt:lpwstr>Standard</vt:lpwstr>
  </property>
  <property fmtid="{D5CDD505-2E9C-101B-9397-08002B2CF9AE}" pid="13" name="MSIP_Label_6bd9ddd1-4d20-43f6-abfa-fc3c07406f94_Name">
    <vt:lpwstr>Commission Use</vt:lpwstr>
  </property>
  <property fmtid="{D5CDD505-2E9C-101B-9397-08002B2CF9AE}" pid="14" name="MSIP_Label_6bd9ddd1-4d20-43f6-abfa-fc3c07406f94_SiteId">
    <vt:lpwstr>b24c8b06-522c-46fe-9080-70926f8dddb1</vt:lpwstr>
  </property>
  <property fmtid="{D5CDD505-2E9C-101B-9397-08002B2CF9AE}" pid="15" name="MSIP_Label_6bd9ddd1-4d20-43f6-abfa-fc3c07406f94_ActionId">
    <vt:lpwstr>46549ad4-bd82-4dcf-a827-0153cd81813c</vt:lpwstr>
  </property>
  <property fmtid="{D5CDD505-2E9C-101B-9397-08002B2CF9AE}" pid="16" name="MSIP_Label_6bd9ddd1-4d20-43f6-abfa-fc3c07406f94_ContentBits">
    <vt:lpwstr>0</vt:lpwstr>
  </property>
  <property fmtid="{D5CDD505-2E9C-101B-9397-08002B2CF9AE}" pid="17" name="MSIP_Label_6bd9ddd1-4d20-43f6-abfa-fc3c07406f94_Tag">
    <vt:lpwstr>10, 3, 0, 2</vt:lpwstr>
  </property>
  <property fmtid="{D5CDD505-2E9C-101B-9397-08002B2CF9AE}" pid="18" name="MediaServiceImageTags">
    <vt:lpwstr/>
  </property>
</Properties>
</file>